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76" r:id="rId5"/>
    <p:sldId id="545" r:id="rId6"/>
    <p:sldId id="437" r:id="rId7"/>
    <p:sldId id="517" r:id="rId8"/>
    <p:sldId id="518" r:id="rId9"/>
    <p:sldId id="519" r:id="rId10"/>
    <p:sldId id="520" r:id="rId11"/>
    <p:sldId id="505" r:id="rId12"/>
    <p:sldId id="504" r:id="rId13"/>
    <p:sldId id="449" r:id="rId14"/>
    <p:sldId id="456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29" r:id="rId24"/>
    <p:sldId id="530" r:id="rId25"/>
    <p:sldId id="531" r:id="rId26"/>
    <p:sldId id="448" r:id="rId27"/>
    <p:sldId id="438" r:id="rId28"/>
    <p:sldId id="447" r:id="rId29"/>
    <p:sldId id="439" r:id="rId30"/>
    <p:sldId id="543" r:id="rId31"/>
    <p:sldId id="544" r:id="rId32"/>
    <p:sldId id="262" r:id="rId3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9C7D"/>
    <a:srgbClr val="7F5F52"/>
    <a:srgbClr val="E19825"/>
    <a:srgbClr val="A5300F"/>
    <a:srgbClr val="B27D49"/>
    <a:srgbClr val="FFFF99"/>
    <a:srgbClr val="197DCE"/>
    <a:srgbClr val="88CCEE"/>
    <a:srgbClr val="DDCC77"/>
    <a:srgbClr val="99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434" autoAdjust="0"/>
  </p:normalViewPr>
  <p:slideViewPr>
    <p:cSldViewPr snapToGrid="0" showGuides="1">
      <p:cViewPr varScale="1">
        <p:scale>
          <a:sx n="108" d="100"/>
          <a:sy n="108" d="100"/>
        </p:scale>
        <p:origin x="732" y="96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16F88A-1F88-4239-87EF-52B0472B12BA}" type="datetime1">
              <a:rPr lang="es-ES" smtClean="0"/>
              <a:t>04/07/2022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E54B2-6DCF-4226-8291-422D9D9BECF1}" type="datetime1">
              <a:rPr lang="es-ES" smtClean="0"/>
              <a:pPr/>
              <a:t>04/07/2022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793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37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TÍTULO    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Mes</a:t>
            </a:r>
            <a:br>
              <a:rPr lang="es-ES" noProof="0" dirty="0"/>
            </a:br>
            <a:r>
              <a:rPr lang="es-ES" noProof="0" dirty="0"/>
              <a:t>20XX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6" name="Marcador de texto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Consigna</a:t>
            </a:r>
          </a:p>
        </p:txBody>
      </p:sp>
      <p:sp>
        <p:nvSpPr>
          <p:cNvPr id="40" name="Gráfico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2" name="Gráfico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¡GRACIAS!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Marcador de texto 26">
            <a:extLst>
              <a:ext uri="{FF2B5EF4-FFF2-40B4-BE49-F238E27FC236}">
                <a16:creationId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Sergio Valladares</a:t>
            </a:r>
          </a:p>
        </p:txBody>
      </p:sp>
      <p:sp>
        <p:nvSpPr>
          <p:cNvPr id="20" name="Marcador de texto 26">
            <a:extLst>
              <a:ext uri="{FF2B5EF4-FFF2-40B4-BE49-F238E27FC236}">
                <a16:creationId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Teléfono:</a:t>
            </a:r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678 555-0128</a:t>
            </a:r>
          </a:p>
        </p:txBody>
      </p:sp>
      <p:sp>
        <p:nvSpPr>
          <p:cNvPr id="22" name="Marcador de texto 26">
            <a:extLst>
              <a:ext uri="{FF2B5EF4-FFF2-40B4-BE49-F238E27FC236}">
                <a16:creationId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Correo electrónico:</a:t>
            </a:r>
          </a:p>
        </p:txBody>
      </p:sp>
      <p:sp>
        <p:nvSpPr>
          <p:cNvPr id="23" name="Marcador de texto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 dirty="0"/>
              <a:t>BERGQVIST@EXAMPLE.COM</a:t>
            </a:r>
          </a:p>
        </p:txBody>
      </p:sp>
      <p:sp>
        <p:nvSpPr>
          <p:cNvPr id="3" name="Gráfico 23">
            <a:extLst>
              <a:ext uri="{FF2B5EF4-FFF2-40B4-BE49-F238E27FC236}">
                <a16:creationId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59200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es-ES" noProof="0" dirty="0"/>
              <a:t>PRESENTACIÓN</a:t>
            </a:r>
            <a:br>
              <a:rPr lang="es-ES" noProof="0" dirty="0"/>
            </a:br>
            <a:r>
              <a:rPr lang="es-ES" noProof="0" dirty="0"/>
              <a:t>TÍTULO    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0" name="Gráfico 37">
            <a:extLst>
              <a:ext uri="{FF2B5EF4-FFF2-40B4-BE49-F238E27FC236}">
                <a16:creationId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2" name="Gráfico 36">
            <a:extLst>
              <a:ext uri="{FF2B5EF4-FFF2-40B4-BE49-F238E27FC236}">
                <a16:creationId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Gráfico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 dirty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24" name="Gráfico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DD.MM.20XX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816818"/>
            <a:ext cx="2743200" cy="365125"/>
          </a:xfrm>
        </p:spPr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9" name="Marcador de posición de contenido 3">
            <a:extLst>
              <a:ext uri="{FF2B5EF4-FFF2-40B4-BE49-F238E27FC236}">
                <a16:creationId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1" name="Marcador de posición de texto 4">
            <a:extLst>
              <a:ext uri="{FF2B5EF4-FFF2-40B4-BE49-F238E27FC236}">
                <a16:creationId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2" name="Marcador de posición de contenido 5">
            <a:extLst>
              <a:ext uri="{FF2B5EF4-FFF2-40B4-BE49-F238E27FC236}">
                <a16:creationId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Gráfico 19">
            <a:extLst>
              <a:ext uri="{FF2B5EF4-FFF2-40B4-BE49-F238E27FC236}">
                <a16:creationId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4" name="Marcador de contenido 3">
            <a:extLst>
              <a:ext uri="{FF2B5EF4-FFF2-40B4-BE49-F238E27FC236}">
                <a16:creationId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Marcador de posición de imagen 56">
            <a:extLst>
              <a:ext uri="{FF2B5EF4-FFF2-40B4-BE49-F238E27FC236}">
                <a16:creationId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4" name="Marcador de posición de contenido 2">
            <a:extLst>
              <a:ext uri="{FF2B5EF4-FFF2-40B4-BE49-F238E27FC236}">
                <a16:creationId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18" name="Gráfico 19">
            <a:extLst>
              <a:ext uri="{FF2B5EF4-FFF2-40B4-BE49-F238E27FC236}">
                <a16:creationId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40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6">
            <a:extLst>
              <a:ext uri="{FF2B5EF4-FFF2-40B4-BE49-F238E27FC236}">
                <a16:creationId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noProof="0" dirty="0"/>
              <a:t>DD.MM.20XX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Marcador de posición de imagen 38">
            <a:extLst>
              <a:ext uri="{FF2B5EF4-FFF2-40B4-BE49-F238E27FC236}">
                <a16:creationId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5" name="Gráfico 12">
            <a:extLst>
              <a:ext uri="{FF2B5EF4-FFF2-40B4-BE49-F238E27FC236}">
                <a16:creationId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es-ES" noProof="0" dirty="0"/>
              <a:t>DIAPOSITIVA DIVISORIA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4" name="Gráfico 22">
            <a:extLst>
              <a:ext uri="{FF2B5EF4-FFF2-40B4-BE49-F238E27FC236}">
                <a16:creationId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724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, imagen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" name="Gráfico 22">
            <a:extLst>
              <a:ext uri="{FF2B5EF4-FFF2-40B4-BE49-F238E27FC236}">
                <a16:creationId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28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rcador de posición de imagen 41">
            <a:extLst>
              <a:ext uri="{FF2B5EF4-FFF2-40B4-BE49-F238E27FC236}">
                <a16:creationId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6" name="Gráfico 12">
            <a:extLst>
              <a:ext uri="{FF2B5EF4-FFF2-40B4-BE49-F238E27FC236}">
                <a16:creationId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dirty="0"/>
              <a:t>DISEÑO DE TEXTO 02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 dirty="0"/>
          </a:p>
        </p:txBody>
      </p:sp>
      <p:sp>
        <p:nvSpPr>
          <p:cNvPr id="28" name="Marcador de texto 26">
            <a:extLst>
              <a:ext uri="{FF2B5EF4-FFF2-40B4-BE49-F238E27FC236}">
                <a16:creationId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1" name="Marcador de texto 29">
            <a:extLst>
              <a:ext uri="{FF2B5EF4-FFF2-40B4-BE49-F238E27FC236}">
                <a16:creationId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" name="Gráfico 33">
            <a:extLst>
              <a:ext uri="{FF2B5EF4-FFF2-40B4-BE49-F238E27FC236}">
                <a16:creationId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32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es-ES" noProof="0" dirty="0"/>
              <a:t>COMPARACIÓN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TÍTULO DE LA SECCIÓN 1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2" name="Gráfico 19">
            <a:extLst>
              <a:ext uri="{FF2B5EF4-FFF2-40B4-BE49-F238E27FC236}">
                <a16:creationId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TÍTULO DE LA SECCIÓN 2</a:t>
            </a:r>
          </a:p>
        </p:txBody>
      </p:sp>
      <p:sp>
        <p:nvSpPr>
          <p:cNvPr id="28" name="Marcador de texto 26">
            <a:extLst>
              <a:ext uri="{FF2B5EF4-FFF2-40B4-BE49-F238E27FC236}">
                <a16:creationId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49" name="Gráfico 12">
            <a:extLst>
              <a:ext uri="{FF2B5EF4-FFF2-40B4-BE49-F238E27FC236}">
                <a16:creationId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 dirty="0"/>
              <a:t>DIAPOSITIVA CON GRÁFICO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30 %</a:t>
            </a:r>
          </a:p>
        </p:txBody>
      </p:sp>
      <p:sp>
        <p:nvSpPr>
          <p:cNvPr id="30" name="Marcador de texto 26">
            <a:extLst>
              <a:ext uri="{FF2B5EF4-FFF2-40B4-BE49-F238E27FC236}">
                <a16:creationId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10 %</a:t>
            </a:r>
          </a:p>
        </p:txBody>
      </p:sp>
      <p:sp>
        <p:nvSpPr>
          <p:cNvPr id="25" name="Marcador de texto 26">
            <a:extLst>
              <a:ext uri="{FF2B5EF4-FFF2-40B4-BE49-F238E27FC236}">
                <a16:creationId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25 %</a:t>
            </a:r>
          </a:p>
        </p:txBody>
      </p:sp>
      <p:sp>
        <p:nvSpPr>
          <p:cNvPr id="29" name="Marcador de texto 26">
            <a:extLst>
              <a:ext uri="{FF2B5EF4-FFF2-40B4-BE49-F238E27FC236}">
                <a16:creationId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10 %</a:t>
            </a:r>
          </a:p>
        </p:txBody>
      </p:sp>
      <p:sp>
        <p:nvSpPr>
          <p:cNvPr id="33" name="Marcador de texto 26">
            <a:extLst>
              <a:ext uri="{FF2B5EF4-FFF2-40B4-BE49-F238E27FC236}">
                <a16:creationId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20 %</a:t>
            </a:r>
          </a:p>
        </p:txBody>
      </p:sp>
      <p:sp>
        <p:nvSpPr>
          <p:cNvPr id="36" name="Marcador de texto 26">
            <a:extLst>
              <a:ext uri="{FF2B5EF4-FFF2-40B4-BE49-F238E27FC236}">
                <a16:creationId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5 %</a:t>
            </a:r>
          </a:p>
        </p:txBody>
      </p:sp>
      <p:sp>
        <p:nvSpPr>
          <p:cNvPr id="39" name="Marcador de texto 26">
            <a:extLst>
              <a:ext uri="{FF2B5EF4-FFF2-40B4-BE49-F238E27FC236}">
                <a16:creationId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es-ES" noProof="0" dirty="0"/>
              <a:t>Título de la categoría</a:t>
            </a:r>
          </a:p>
        </p:txBody>
      </p:sp>
      <p:sp>
        <p:nvSpPr>
          <p:cNvPr id="19" name="Marcador de posición de gráfico 18">
            <a:extLst>
              <a:ext uri="{FF2B5EF4-FFF2-40B4-BE49-F238E27FC236}">
                <a16:creationId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ES" noProof="0" dirty="0"/>
          </a:p>
        </p:txBody>
      </p:sp>
      <p:grpSp>
        <p:nvGrpSpPr>
          <p:cNvPr id="41" name="Gráfico 39">
            <a:extLst>
              <a:ext uri="{FF2B5EF4-FFF2-40B4-BE49-F238E27FC236}">
                <a16:creationId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Gráfico 50">
            <a:extLst>
              <a:ext uri="{FF2B5EF4-FFF2-40B4-BE49-F238E27FC236}">
                <a16:creationId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672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ipse 51">
            <a:extLst>
              <a:ext uri="{FF2B5EF4-FFF2-40B4-BE49-F238E27FC236}">
                <a16:creationId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53" name="Gráfico 12">
            <a:extLst>
              <a:ext uri="{FF2B5EF4-FFF2-40B4-BE49-F238E27FC236}">
                <a16:creationId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7" name="Marcador de texto 26">
            <a:extLst>
              <a:ext uri="{FF2B5EF4-FFF2-40B4-BE49-F238E27FC236}">
                <a16:creationId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18" name="Marcador de posición de tabla 17">
            <a:extLst>
              <a:ext uri="{FF2B5EF4-FFF2-40B4-BE49-F238E27FC236}">
                <a16:creationId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una tabla</a:t>
            </a:r>
            <a:endParaRPr lang="es-ES" noProof="0" dirty="0"/>
          </a:p>
        </p:txBody>
      </p:sp>
      <p:grpSp>
        <p:nvGrpSpPr>
          <p:cNvPr id="45" name="Gráfico 39">
            <a:extLst>
              <a:ext uri="{FF2B5EF4-FFF2-40B4-BE49-F238E27FC236}">
                <a16:creationId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Gráfico 54">
            <a:extLst>
              <a:ext uri="{FF2B5EF4-FFF2-40B4-BE49-F238E27FC236}">
                <a16:creationId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3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es-ES" noProof="0" dirty="0"/>
              <a:t>DIAPOSITIVA DE TABLA</a:t>
            </a:r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Marcador de posición de imagen 50">
            <a:extLst>
              <a:ext uri="{FF2B5EF4-FFF2-40B4-BE49-F238E27FC236}">
                <a16:creationId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5" name="Gráfico 12">
            <a:extLst>
              <a:ext uri="{FF2B5EF4-FFF2-40B4-BE49-F238E27FC236}">
                <a16:creationId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IMAGEN GRANDE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1" name="Marcador de texto 26">
            <a:extLst>
              <a:ext uri="{FF2B5EF4-FFF2-40B4-BE49-F238E27FC236}">
                <a16:creationId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de 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>
            <a:extLst>
              <a:ext uri="{FF2B5EF4-FFF2-40B4-BE49-F238E27FC236}">
                <a16:creationId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6" name="Gráfico 12">
            <a:extLst>
              <a:ext uri="{FF2B5EF4-FFF2-40B4-BE49-F238E27FC236}">
                <a16:creationId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8" name="Marcador de posición de elemento multimedia 7">
            <a:extLst>
              <a:ext uri="{FF2B5EF4-FFF2-40B4-BE49-F238E27FC236}">
                <a16:creationId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en el icono para agregar medios</a:t>
            </a:r>
            <a:endParaRPr lang="es-ES" noProof="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 dirty="0"/>
          </a:p>
        </p:txBody>
      </p:sp>
      <p:sp>
        <p:nvSpPr>
          <p:cNvPr id="19" name="Título 2">
            <a:extLst>
              <a:ext uri="{FF2B5EF4-FFF2-40B4-BE49-F238E27FC236}">
                <a16:creationId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DD.MM.20XX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Marcador de pie de página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5HzL2oVeqR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r6aVxvwXSW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588" y="1475421"/>
            <a:ext cx="5690680" cy="1517356"/>
          </a:xfrm>
        </p:spPr>
        <p:txBody>
          <a:bodyPr rtlCol="0"/>
          <a:lstStyle/>
          <a:p>
            <a:pPr rtl="0"/>
            <a:r>
              <a:rPr lang="es-ES" sz="5900" dirty="0"/>
              <a:t>Año 2022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es-ES" dirty="0"/>
              <a:t>Junta de Resultados</a:t>
            </a:r>
          </a:p>
          <a:p>
            <a:pPr rtl="0"/>
            <a:r>
              <a:rPr lang="es-ES" dirty="0"/>
              <a:t>Fuerza de Ventas</a:t>
            </a: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953" y="841245"/>
            <a:ext cx="7585924" cy="4267082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99" y="4912444"/>
            <a:ext cx="2449246" cy="11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46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2021-2022 por producto- </a:t>
            </a:r>
            <a:r>
              <a:rPr lang="es-ES" u="sng" dirty="0"/>
              <a:t>Luis </a:t>
            </a:r>
            <a:r>
              <a:rPr lang="es-ES" u="sng" dirty="0" err="1"/>
              <a:t>Delfin</a:t>
            </a:r>
            <a:endParaRPr lang="es-ES" u="sng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305663"/>
              </p:ext>
            </p:extLst>
          </p:nvPr>
        </p:nvGraphicFramePr>
        <p:xfrm>
          <a:off x="386078" y="1094570"/>
          <a:ext cx="4305192" cy="13377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152596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2152596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</a:tblGrid>
              <a:tr h="780345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Venta Acumulada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Promedio</a:t>
                      </a:r>
                      <a:r>
                        <a:rPr lang="es-ES" baseline="0" dirty="0"/>
                        <a:t> Mensual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$5,969,470.16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$ 458,651.55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2D56B06E-B716-8E28-9F54-23F19BD3D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61" t="7475" r="16737" b="2961"/>
          <a:stretch/>
        </p:blipFill>
        <p:spPr>
          <a:xfrm>
            <a:off x="6228522" y="617068"/>
            <a:ext cx="3352800" cy="27829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1712E23-3B2E-5D87-39A7-3D160A66C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7977"/>
            <a:ext cx="12192000" cy="34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86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2021-2022 por producto- </a:t>
            </a:r>
            <a:r>
              <a:rPr lang="es-ES" u="sng" dirty="0"/>
              <a:t>Luis </a:t>
            </a:r>
            <a:r>
              <a:rPr lang="es-ES" u="sng" dirty="0" err="1"/>
              <a:t>Delfin</a:t>
            </a:r>
            <a:endParaRPr lang="es-ES" u="sng" dirty="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206102"/>
              </p:ext>
            </p:extLst>
          </p:nvPr>
        </p:nvGraphicFramePr>
        <p:xfrm>
          <a:off x="74246" y="2913270"/>
          <a:ext cx="6005323" cy="701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LLANTAS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1,984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152.62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$ 4,373,544.08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$ 336,426.47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60534"/>
              </p:ext>
            </p:extLst>
          </p:nvPr>
        </p:nvGraphicFramePr>
        <p:xfrm>
          <a:off x="6131813" y="2913270"/>
          <a:ext cx="6005323" cy="701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RINES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71.75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5.52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$ 678,627.96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$ 52,202.15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633188"/>
              </p:ext>
            </p:extLst>
          </p:nvPr>
        </p:nvGraphicFramePr>
        <p:xfrm>
          <a:off x="55958" y="5846320"/>
          <a:ext cx="6005323" cy="701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ACCESORIOS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777.80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59.80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$ 860,513.12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$ 66,193.32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25737"/>
              </p:ext>
            </p:extLst>
          </p:nvPr>
        </p:nvGraphicFramePr>
        <p:xfrm>
          <a:off x="6122669" y="5846320"/>
          <a:ext cx="6005323" cy="701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SERVICIO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6,560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504.62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$ 49,49785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/>
                        <a:t>$ 3,829.62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C19DEAD6-21E8-3B19-D30C-F2F455C26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" y="601648"/>
            <a:ext cx="6057567" cy="22860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C164737-82A2-A6C0-14BB-6E61D3D2E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" y="3886324"/>
            <a:ext cx="6005323" cy="195999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94308CD-622E-AF20-0DC1-9CC645937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813" y="790011"/>
            <a:ext cx="5985941" cy="2123259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53449CE1-4436-BE42-21A6-C717C69E6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2432" y="3639932"/>
            <a:ext cx="6005321" cy="22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91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2021-2022 por producto- </a:t>
            </a:r>
            <a:r>
              <a:rPr lang="es-ES" u="sng" dirty="0"/>
              <a:t>Marcos Alexis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31890"/>
              </p:ext>
            </p:extLst>
          </p:nvPr>
        </p:nvGraphicFramePr>
        <p:xfrm>
          <a:off x="386079" y="1094570"/>
          <a:ext cx="5007556" cy="13377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3806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96949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</a:tblGrid>
              <a:tr h="780345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Venta Acumulada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Promedio</a:t>
                      </a:r>
                      <a:r>
                        <a:rPr lang="es-ES" sz="2000" baseline="0" dirty="0"/>
                        <a:t> Mensual</a:t>
                      </a:r>
                      <a:endParaRPr lang="es-MX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$ 3,896,244.50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$ 299,711.12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9CEA0839-EE15-7F4E-13E9-1AC77146B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75" r="16712"/>
          <a:stretch/>
        </p:blipFill>
        <p:spPr>
          <a:xfrm>
            <a:off x="6732280" y="629308"/>
            <a:ext cx="2279198" cy="23637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F6FC72F-A463-6F5A-A668-53EFC9BAE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13" y="2871236"/>
            <a:ext cx="11209573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8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2021-2022 por producto- </a:t>
            </a:r>
            <a:r>
              <a:rPr lang="es-ES" u="sng" dirty="0"/>
              <a:t>Marcos Alexis</a:t>
            </a:r>
            <a:r>
              <a:rPr lang="es-ES" dirty="0"/>
              <a:t> </a:t>
            </a:r>
            <a:endParaRPr lang="es-ES" u="sng" dirty="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94665"/>
              </p:ext>
            </p:extLst>
          </p:nvPr>
        </p:nvGraphicFramePr>
        <p:xfrm>
          <a:off x="74246" y="2913270"/>
          <a:ext cx="6005323" cy="701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LLANTAS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1,472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113.23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$ 3,111,677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$ 239,359.77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3150"/>
              </p:ext>
            </p:extLst>
          </p:nvPr>
        </p:nvGraphicFramePr>
        <p:xfrm>
          <a:off x="6131813" y="2913270"/>
          <a:ext cx="6005323" cy="701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RINES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59.75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4.60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$ 464,324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$ 35,717.23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65161"/>
              </p:ext>
            </p:extLst>
          </p:nvPr>
        </p:nvGraphicFramePr>
        <p:xfrm>
          <a:off x="55958" y="5846320"/>
          <a:ext cx="6005323" cy="701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ACCESORIOS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213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16.38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$ 310,206.50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$ 23,862.04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38212"/>
              </p:ext>
            </p:extLst>
          </p:nvPr>
        </p:nvGraphicFramePr>
        <p:xfrm>
          <a:off x="6122669" y="5846320"/>
          <a:ext cx="6005323" cy="701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SERVICIO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1,161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89.31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$ 10,037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/>
                        <a:t>$ 772.08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9324F2D9-FA9E-8CF1-7994-F07DEB734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" y="462990"/>
            <a:ext cx="6023610" cy="2419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2B4916E-98B7-B26A-B504-64DA6A01C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813" y="655638"/>
            <a:ext cx="5985941" cy="22576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C2AB39D-14CA-AB8F-F308-388A05D35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2" y="3645190"/>
            <a:ext cx="5955179" cy="220113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47E78B-6EB1-8AC9-71F0-DFA7524CC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720" y="3684104"/>
            <a:ext cx="5997271" cy="219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8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2021-2022 por producto- </a:t>
            </a:r>
            <a:r>
              <a:rPr lang="es-ES" u="sng" dirty="0"/>
              <a:t>Rosario </a:t>
            </a:r>
            <a:r>
              <a:rPr lang="es-ES" u="sng" dirty="0" err="1"/>
              <a:t>Canizalez</a:t>
            </a:r>
            <a:endParaRPr lang="es-ES" u="sng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0651"/>
              </p:ext>
            </p:extLst>
          </p:nvPr>
        </p:nvGraphicFramePr>
        <p:xfrm>
          <a:off x="386079" y="1094570"/>
          <a:ext cx="3987138" cy="13377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93569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993569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</a:tblGrid>
              <a:tr h="780345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Venta Acumulada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Promedio</a:t>
                      </a:r>
                      <a:r>
                        <a:rPr lang="es-ES" baseline="0" dirty="0"/>
                        <a:t> Mensual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$ 935,081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$ 116,885.13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4FEA48F-E032-83BF-C463-4C9488A389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3" t="6388" r="10255" b="5255"/>
          <a:stretch/>
        </p:blipFill>
        <p:spPr>
          <a:xfrm>
            <a:off x="6096000" y="540732"/>
            <a:ext cx="3008245" cy="235796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BAC87B-90E3-7656-8708-C9AB5C7AB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89" y="2898694"/>
            <a:ext cx="11919711" cy="39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76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2021-2022 por producto- </a:t>
            </a:r>
            <a:r>
              <a:rPr lang="es-ES" u="sng" dirty="0"/>
              <a:t>Rosario </a:t>
            </a:r>
            <a:r>
              <a:rPr lang="es-ES" u="sng" dirty="0" err="1"/>
              <a:t>Canizales</a:t>
            </a:r>
            <a:endParaRPr lang="es-ES" u="sng" dirty="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913321"/>
              </p:ext>
            </p:extLst>
          </p:nvPr>
        </p:nvGraphicFramePr>
        <p:xfrm>
          <a:off x="74246" y="2913270"/>
          <a:ext cx="6005323" cy="701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LLANTAS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270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33.75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$ 601,330.50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$ 75,166.31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64340"/>
              </p:ext>
            </p:extLst>
          </p:nvPr>
        </p:nvGraphicFramePr>
        <p:xfrm>
          <a:off x="6131813" y="2913270"/>
          <a:ext cx="6005323" cy="701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RINES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5.50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0.69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$ 49,850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$ 6,231.25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23056"/>
              </p:ext>
            </p:extLst>
          </p:nvPr>
        </p:nvGraphicFramePr>
        <p:xfrm>
          <a:off x="55958" y="5846320"/>
          <a:ext cx="6005323" cy="701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ACCESORIOS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199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24.88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$ 276,365.50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$ 34,545.69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33227"/>
              </p:ext>
            </p:extLst>
          </p:nvPr>
        </p:nvGraphicFramePr>
        <p:xfrm>
          <a:off x="6122669" y="5846320"/>
          <a:ext cx="6005323" cy="701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SERVICIO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2,751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343.88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$ 7,535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/>
                        <a:t>$ 941.88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EA3AF79D-FAB9-B722-256F-59F333F64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" y="655638"/>
            <a:ext cx="6005323" cy="22458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8DA09AC-9441-25AD-82BF-A25C3E630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814" y="681259"/>
            <a:ext cx="5983321" cy="22094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D5E6A2-A302-68E5-5F7F-BBAD2D103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" y="3776870"/>
            <a:ext cx="5985942" cy="205600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3DA258B-F9F8-066C-C138-76FF3E0C2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776870"/>
            <a:ext cx="5985942" cy="205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5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2021-2022 por producto- </a:t>
            </a:r>
            <a:r>
              <a:rPr lang="es-ES" u="sng" dirty="0"/>
              <a:t>Gustavo Flores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719790"/>
              </p:ext>
            </p:extLst>
          </p:nvPr>
        </p:nvGraphicFramePr>
        <p:xfrm>
          <a:off x="399331" y="904820"/>
          <a:ext cx="5471381" cy="13377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14930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2756451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</a:tblGrid>
              <a:tr h="780345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Venta Acumulada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Promedio</a:t>
                      </a:r>
                      <a:r>
                        <a:rPr lang="es-ES" baseline="0" dirty="0"/>
                        <a:t> Mensual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$ 1,604,807.12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$ 178,311.90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7190FA5-0C45-159F-57CB-C6B7EF4C2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27" y="632907"/>
            <a:ext cx="2928730" cy="245804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E178523-A075-C212-4E99-583BC8041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3068217"/>
            <a:ext cx="11926957" cy="36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28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2021-2022 por producto- </a:t>
            </a:r>
            <a:r>
              <a:rPr lang="es-ES" u="sng" dirty="0"/>
              <a:t>Gustavo Flores</a:t>
            </a: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47420"/>
              </p:ext>
            </p:extLst>
          </p:nvPr>
        </p:nvGraphicFramePr>
        <p:xfrm>
          <a:off x="74246" y="2913270"/>
          <a:ext cx="6005323" cy="701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LLANTAS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673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74.78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$ 1,167,990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$ 129,776.77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50332"/>
              </p:ext>
            </p:extLst>
          </p:nvPr>
        </p:nvGraphicFramePr>
        <p:xfrm>
          <a:off x="6131813" y="2913270"/>
          <a:ext cx="6005323" cy="701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RINES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23.75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2.64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$ 186,227.76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$ 20,691.97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00132"/>
              </p:ext>
            </p:extLst>
          </p:nvPr>
        </p:nvGraphicFramePr>
        <p:xfrm>
          <a:off x="55958" y="5846320"/>
          <a:ext cx="6005323" cy="701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ACCESORIOS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441.50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49.06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$ 232,908.42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$ 25,878.71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961344"/>
              </p:ext>
            </p:extLst>
          </p:nvPr>
        </p:nvGraphicFramePr>
        <p:xfrm>
          <a:off x="6122669" y="5846320"/>
          <a:ext cx="6005323" cy="701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SERVICIO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17.22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$ 17,680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/>
                        <a:t>$ 1,964.44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A6A828C0-B22D-2179-0402-92A587F33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" y="543338"/>
            <a:ext cx="5985942" cy="23699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DAD940B-4B0C-E571-4327-107095107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630" y="543338"/>
            <a:ext cx="5936362" cy="23390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1D13DE-7002-31B7-D683-2DA43497D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" y="3763616"/>
            <a:ext cx="5985942" cy="20528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AEC7FA3-B2AC-AD8A-55E3-051CE64A9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669" y="3763616"/>
            <a:ext cx="5985942" cy="208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5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2021-2022 por producto- </a:t>
            </a:r>
            <a:r>
              <a:rPr lang="es-ES" u="sng" dirty="0"/>
              <a:t>Oliver Montoya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63196"/>
              </p:ext>
            </p:extLst>
          </p:nvPr>
        </p:nvGraphicFramePr>
        <p:xfrm>
          <a:off x="386076" y="1094570"/>
          <a:ext cx="5537645" cy="13377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36637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3101008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</a:tblGrid>
              <a:tr h="780345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Venta Acumulada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Promedio</a:t>
                      </a:r>
                      <a:r>
                        <a:rPr lang="es-ES" baseline="0" dirty="0"/>
                        <a:t> Mensual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$ 5,566,807.65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$ 428,215.97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A4FA609E-49E8-BF2C-6F17-0DB4AD430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6" t="6472"/>
          <a:stretch/>
        </p:blipFill>
        <p:spPr>
          <a:xfrm>
            <a:off x="6480313" y="655638"/>
            <a:ext cx="2796208" cy="25904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6100EEF-D848-370C-3850-AE0CC4593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6112"/>
            <a:ext cx="12099235" cy="361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2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2021-2022 por producto- </a:t>
            </a:r>
            <a:r>
              <a:rPr lang="es-ES" u="sng" dirty="0"/>
              <a:t>Oliver Montoya</a:t>
            </a: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04362"/>
              </p:ext>
            </p:extLst>
          </p:nvPr>
        </p:nvGraphicFramePr>
        <p:xfrm>
          <a:off x="74246" y="2913270"/>
          <a:ext cx="6005323" cy="701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LLANTAS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2,080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$ 3,950,135.37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$ 303,856.57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648570"/>
              </p:ext>
            </p:extLst>
          </p:nvPr>
        </p:nvGraphicFramePr>
        <p:xfrm>
          <a:off x="6131813" y="2913270"/>
          <a:ext cx="6005323" cy="701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RINES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103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7.92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$ 797,668.96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$ 61,359.15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49698"/>
              </p:ext>
            </p:extLst>
          </p:nvPr>
        </p:nvGraphicFramePr>
        <p:xfrm>
          <a:off x="55958" y="5846320"/>
          <a:ext cx="6005323" cy="701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ACCESORIOS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1,839.50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141.50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$ 761,528.32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$ 58,579.87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72479"/>
              </p:ext>
            </p:extLst>
          </p:nvPr>
        </p:nvGraphicFramePr>
        <p:xfrm>
          <a:off x="6122669" y="5846320"/>
          <a:ext cx="6005323" cy="701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SERVICIO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476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36.62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$ 57,465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/>
                        <a:t>$ 4,420.38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86043122-079B-DC69-A2ED-B5484C1C1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0" y="655638"/>
            <a:ext cx="6005323" cy="22576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60C39F-4D8F-7644-1073-44E70C60E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297" y="681260"/>
            <a:ext cx="5982694" cy="22063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931A367-CF57-02E8-37D6-BAC46BA52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6" y="3614310"/>
            <a:ext cx="6021754" cy="223201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F96739-04A6-3B8F-0E59-A48E11313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669" y="3639932"/>
            <a:ext cx="6013373" cy="22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3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t>2</a:t>
            </a:fld>
            <a:endParaRPr lang="es-ES" noProof="0" dirty="0"/>
          </a:p>
        </p:txBody>
      </p:sp>
      <p:pic>
        <p:nvPicPr>
          <p:cNvPr id="4" name="5HzL2oVeqR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9752" y="1042416"/>
            <a:ext cx="8316976" cy="4678299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VIDEO – El factor Motivación</a:t>
            </a:r>
          </a:p>
        </p:txBody>
      </p:sp>
    </p:spTree>
    <p:extLst>
      <p:ext uri="{BB962C8B-B14F-4D97-AF65-F5344CB8AC3E}">
        <p14:creationId xmlns:p14="http://schemas.microsoft.com/office/powerpoint/2010/main" val="1061577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2021-2022 por producto- </a:t>
            </a:r>
            <a:r>
              <a:rPr lang="es-ES" u="sng" dirty="0"/>
              <a:t>Carlos </a:t>
            </a:r>
            <a:r>
              <a:rPr lang="es-ES" u="sng" dirty="0" err="1"/>
              <a:t>Dominguez</a:t>
            </a:r>
            <a:endParaRPr lang="es-ES" u="sng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36713"/>
              </p:ext>
            </p:extLst>
          </p:nvPr>
        </p:nvGraphicFramePr>
        <p:xfrm>
          <a:off x="386079" y="1094570"/>
          <a:ext cx="4079904" cy="13377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9952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2039952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</a:tblGrid>
              <a:tr h="780345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Venta Acumulada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Promedio</a:t>
                      </a:r>
                      <a:r>
                        <a:rPr lang="es-ES" baseline="0" dirty="0"/>
                        <a:t> Mensual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$ 1,572,051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$ 262,008.50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D4B27DF-0C84-96B2-9370-F6EDE60C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25" y="3224880"/>
            <a:ext cx="9274755" cy="36331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6BE7B4D-7DB9-B51B-F8EC-1CEDB72F4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48" t="2778" r="9586"/>
          <a:stretch/>
        </p:blipFill>
        <p:spPr>
          <a:xfrm>
            <a:off x="6877878" y="512637"/>
            <a:ext cx="2372139" cy="270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5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2021-2022 por producto- </a:t>
            </a:r>
            <a:r>
              <a:rPr lang="es-ES" u="sng" dirty="0"/>
              <a:t>Carlos </a:t>
            </a:r>
            <a:r>
              <a:rPr lang="es-ES" u="sng" dirty="0" err="1"/>
              <a:t>Dominguez</a:t>
            </a:r>
            <a:endParaRPr lang="es-ES" u="sng" dirty="0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49401"/>
              </p:ext>
            </p:extLst>
          </p:nvPr>
        </p:nvGraphicFramePr>
        <p:xfrm>
          <a:off x="74246" y="2913270"/>
          <a:ext cx="6005323" cy="701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LLANTAS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682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113.67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</a:t>
                      </a:r>
                      <a:r>
                        <a:rPr lang="es-ES" sz="1200" baseline="0" dirty="0"/>
                        <a:t> 1,280,264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$ 213,377.33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5920"/>
              </p:ext>
            </p:extLst>
          </p:nvPr>
        </p:nvGraphicFramePr>
        <p:xfrm>
          <a:off x="6131813" y="2913270"/>
          <a:ext cx="6005323" cy="7010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RINES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28.25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4.71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$ 235,252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$ 39,208.67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742441"/>
              </p:ext>
            </p:extLst>
          </p:nvPr>
        </p:nvGraphicFramePr>
        <p:xfrm>
          <a:off x="55958" y="5846320"/>
          <a:ext cx="6005323" cy="701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ACCESORIOS</a:t>
                      </a:r>
                      <a:endParaRPr lang="es-MX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837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76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$ 204,589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$ 18,599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279965"/>
              </p:ext>
            </p:extLst>
          </p:nvPr>
        </p:nvGraphicFramePr>
        <p:xfrm>
          <a:off x="6122669" y="5846320"/>
          <a:ext cx="6005323" cy="701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15389">
                  <a:extLst>
                    <a:ext uri="{9D8B030D-6E8A-4147-A177-3AD203B41FA5}">
                      <a16:colId xmlns:a16="http://schemas.microsoft.com/office/drawing/2014/main" val="967232727"/>
                    </a:ext>
                  </a:extLst>
                </a:gridCol>
                <a:gridCol w="1015295">
                  <a:extLst>
                    <a:ext uri="{9D8B030D-6E8A-4147-A177-3AD203B41FA5}">
                      <a16:colId xmlns:a16="http://schemas.microsoft.com/office/drawing/2014/main" val="2541270253"/>
                    </a:ext>
                  </a:extLst>
                </a:gridCol>
                <a:gridCol w="1213133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  <a:gridCol w="1130753">
                  <a:extLst>
                    <a:ext uri="{9D8B030D-6E8A-4147-A177-3AD203B41FA5}">
                      <a16:colId xmlns:a16="http://schemas.microsoft.com/office/drawing/2014/main" val="50513849"/>
                    </a:ext>
                  </a:extLst>
                </a:gridCol>
              </a:tblGrid>
              <a:tr h="393191">
                <a:tc row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SERVICIO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Volumen Promedio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Acumulado</a:t>
                      </a:r>
                      <a:endParaRPr lang="es-MX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/>
                        <a:t>Importe</a:t>
                      </a:r>
                    </a:p>
                    <a:p>
                      <a:pPr algn="ctr"/>
                      <a:r>
                        <a:rPr lang="es-ES" sz="1100" dirty="0"/>
                        <a:t>Promedio</a:t>
                      </a:r>
                      <a:endParaRPr lang="es-MX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213359">
                <a:tc vMerge="1">
                  <a:txBody>
                    <a:bodyPr/>
                    <a:lstStyle/>
                    <a:p>
                      <a:pPr algn="ctr"/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$ 3,106</a:t>
                      </a:r>
                      <a:endParaRPr lang="es-MX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/>
                        <a:t>$ 282</a:t>
                      </a:r>
                      <a:endParaRPr lang="es-MX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CD775C39-FB62-DF14-8F0D-F85BFCAB2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" y="556591"/>
            <a:ext cx="6038187" cy="2381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876DED-4DCD-7BC5-D885-64B9DED89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433" y="556590"/>
            <a:ext cx="6024703" cy="23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21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2021-2022 por producto- </a:t>
            </a:r>
            <a:r>
              <a:rPr lang="es-ES" u="sng" dirty="0"/>
              <a:t>Rebeca Gordillo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67696"/>
              </p:ext>
            </p:extLst>
          </p:nvPr>
        </p:nvGraphicFramePr>
        <p:xfrm>
          <a:off x="386078" y="1094570"/>
          <a:ext cx="4490722" cy="13377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245361">
                  <a:extLst>
                    <a:ext uri="{9D8B030D-6E8A-4147-A177-3AD203B41FA5}">
                      <a16:colId xmlns:a16="http://schemas.microsoft.com/office/drawing/2014/main" val="456469209"/>
                    </a:ext>
                  </a:extLst>
                </a:gridCol>
                <a:gridCol w="2245361">
                  <a:extLst>
                    <a:ext uri="{9D8B030D-6E8A-4147-A177-3AD203B41FA5}">
                      <a16:colId xmlns:a16="http://schemas.microsoft.com/office/drawing/2014/main" val="1489162042"/>
                    </a:ext>
                  </a:extLst>
                </a:gridCol>
              </a:tblGrid>
              <a:tr h="780345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Venta Acumulada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Promedio</a:t>
                      </a:r>
                      <a:r>
                        <a:rPr lang="es-ES" baseline="0" dirty="0"/>
                        <a:t> Mensual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299103"/>
                  </a:ext>
                </a:extLst>
              </a:tr>
              <a:tr h="557389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$ 1,809,975.62</a:t>
                      </a:r>
                      <a:endParaRPr lang="es-MX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$ 139,228.89</a:t>
                      </a:r>
                      <a:endParaRPr lang="es-MX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721956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94C77D5A-9BB2-3399-4AD1-B1B272ABC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99" t="5910" r="5208" b="4703"/>
          <a:stretch/>
        </p:blipFill>
        <p:spPr>
          <a:xfrm>
            <a:off x="7103167" y="471996"/>
            <a:ext cx="2570922" cy="258288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14BD9D-B233-C99A-14C1-B1CAB5198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70" y="3114261"/>
            <a:ext cx="11525250" cy="37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06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2163625" y="1948503"/>
            <a:ext cx="7759908" cy="9020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900" dirty="0"/>
              <a:t>Resultado de ventas Junio 2022</a:t>
            </a:r>
          </a:p>
          <a:p>
            <a:pPr algn="ctr"/>
            <a:r>
              <a:rPr lang="es-ES" sz="5900" dirty="0"/>
              <a:t>Vendedores</a:t>
            </a:r>
          </a:p>
        </p:txBody>
      </p:sp>
    </p:spTree>
    <p:extLst>
      <p:ext uri="{BB962C8B-B14F-4D97-AF65-F5344CB8AC3E}">
        <p14:creationId xmlns:p14="http://schemas.microsoft.com/office/powerpoint/2010/main" val="2636551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Analítica de ventas Febrero 2022- por vendedor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3405"/>
          <a:stretch/>
        </p:blipFill>
        <p:spPr>
          <a:xfrm>
            <a:off x="105347" y="468285"/>
            <a:ext cx="11842920" cy="626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76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Analítica de ventas Febrero 2022- por vendedor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101070" y="6488668"/>
            <a:ext cx="3090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i="1" u="sng" dirty="0"/>
              <a:t>No incluye Válvulas ni nitros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6401"/>
          <a:stretch/>
        </p:blipFill>
        <p:spPr>
          <a:xfrm>
            <a:off x="137921" y="655638"/>
            <a:ext cx="11755217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16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Febrero 2022- por vendedor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1" y="623493"/>
            <a:ext cx="11530585" cy="623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85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Tickets Promedio Diario Febrero 2022- por vendedor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034"/>
          <a:stretch/>
        </p:blipFill>
        <p:spPr>
          <a:xfrm>
            <a:off x="194500" y="694944"/>
            <a:ext cx="11839575" cy="61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86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es-ES" noProof="0" smtClean="0"/>
              <a:t>28</a:t>
            </a:fld>
            <a:endParaRPr lang="es-ES" noProof="0" dirty="0"/>
          </a:p>
        </p:txBody>
      </p:sp>
      <p:pic>
        <p:nvPicPr>
          <p:cNvPr id="4" name="r6aVxvwXSW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0784" y="956691"/>
            <a:ext cx="8330184" cy="4685729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VIDEO – El poder de la </a:t>
            </a:r>
            <a:r>
              <a:rPr lang="es-ES" dirty="0" err="1"/>
              <a:t>persuación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2243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74ED1216-A221-4C9B-B39B-71A3E4D9E40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" y="1"/>
            <a:ext cx="12185943" cy="5569499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DD1C66-8B88-4FDA-AFA7-4549E310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es-ES" sz="5400" dirty="0"/>
              <a:t>GRACIAS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BA5B48-F9FF-45FC-A3F7-5CEF9A0129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 sz="2400" dirty="0"/>
              <a:t>“NO HAY PRETEXTOS, SÓLO RESULTADOS”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es-ES" smtClean="0"/>
              <a:pPr rtl="0"/>
              <a:t>29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745" y="6181944"/>
            <a:ext cx="1214679" cy="5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1527048" y="2244717"/>
            <a:ext cx="9136092" cy="9020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900" dirty="0"/>
              <a:t>Resultado de ventas </a:t>
            </a:r>
          </a:p>
          <a:p>
            <a:pPr algn="ctr"/>
            <a:r>
              <a:rPr lang="es-ES" sz="4800" u="sng" dirty="0"/>
              <a:t>Junio 2021- Junio 2022</a:t>
            </a:r>
          </a:p>
        </p:txBody>
      </p:sp>
    </p:spTree>
    <p:extLst>
      <p:ext uri="{BB962C8B-B14F-4D97-AF65-F5344CB8AC3E}">
        <p14:creationId xmlns:p14="http://schemas.microsoft.com/office/powerpoint/2010/main" val="67609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Junio 2021 a Junio 2022 - Llanta</a:t>
            </a:r>
            <a:endParaRPr lang="es-ES" u="sng" dirty="0"/>
          </a:p>
        </p:txBody>
      </p:sp>
      <p:sp>
        <p:nvSpPr>
          <p:cNvPr id="7" name="CuadroTexto 6"/>
          <p:cNvSpPr txBox="1"/>
          <p:nvPr/>
        </p:nvSpPr>
        <p:spPr>
          <a:xfrm>
            <a:off x="4525771" y="6176165"/>
            <a:ext cx="1808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u="sng" dirty="0"/>
              <a:t>PROMEDIO MENSUAL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24731" y="6436030"/>
            <a:ext cx="1210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 2,558.92 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2E8FF4-8BBD-1FB5-6CA3-A7A300D14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" y="655638"/>
            <a:ext cx="11860696" cy="51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2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Junio 2021 a Junio 2022 - Rin</a:t>
            </a:r>
            <a:endParaRPr lang="es-ES" u="sng" dirty="0"/>
          </a:p>
        </p:txBody>
      </p:sp>
      <p:sp>
        <p:nvSpPr>
          <p:cNvPr id="7" name="CuadroTexto 6"/>
          <p:cNvSpPr txBox="1"/>
          <p:nvPr/>
        </p:nvSpPr>
        <p:spPr>
          <a:xfrm>
            <a:off x="4791778" y="6239220"/>
            <a:ext cx="1808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u="sng" dirty="0"/>
              <a:t>PROMEDIO MENSUAL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28902" y="648059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129.12</a:t>
            </a:r>
            <a:r>
              <a:rPr lang="es-MX" dirty="0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F7E634-05E7-7C0D-C8C6-2552D2B3F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897008"/>
            <a:ext cx="11895898" cy="51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5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Junio 2021 a Junio 2022 - Accesorios</a:t>
            </a:r>
            <a:endParaRPr lang="es-ES" u="sng" dirty="0"/>
          </a:p>
        </p:txBody>
      </p:sp>
      <p:sp>
        <p:nvSpPr>
          <p:cNvPr id="3" name="Rectángulo 2"/>
          <p:cNvSpPr/>
          <p:nvPr/>
        </p:nvSpPr>
        <p:spPr>
          <a:xfrm>
            <a:off x="4797853" y="6391632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$925,385.10</a:t>
            </a:r>
            <a:r>
              <a:rPr lang="es-MX" dirty="0"/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658774" y="6114633"/>
            <a:ext cx="1808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u="sng" dirty="0"/>
              <a:t>PROMEDIO MENSUAL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3DAE793-6003-47A7-6AD1-48542F10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44" y="809002"/>
            <a:ext cx="11723019" cy="510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0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Junio 2021 a Junio 2022 – Servicios</a:t>
            </a:r>
            <a:endParaRPr lang="es-ES" u="sng" dirty="0"/>
          </a:p>
        </p:txBody>
      </p:sp>
      <p:sp>
        <p:nvSpPr>
          <p:cNvPr id="7" name="CuadroTexto 6"/>
          <p:cNvSpPr txBox="1"/>
          <p:nvPr/>
        </p:nvSpPr>
        <p:spPr>
          <a:xfrm>
            <a:off x="4883217" y="6177272"/>
            <a:ext cx="1808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u="sng" dirty="0"/>
              <a:t>PROMEDIO MENSUAL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46297" y="645427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,568.31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FCBDA8-B33B-361C-1B77-196D6F60E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9687"/>
            <a:ext cx="12124871" cy="48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9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2215140" y="2244717"/>
            <a:ext cx="7759908" cy="902019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5900" dirty="0"/>
              <a:t>Resultado de ventas </a:t>
            </a:r>
          </a:p>
          <a:p>
            <a:pPr algn="ctr"/>
            <a:r>
              <a:rPr lang="es-ES" sz="5900" dirty="0"/>
              <a:t>Vendedores</a:t>
            </a:r>
          </a:p>
        </p:txBody>
      </p:sp>
    </p:spTree>
    <p:extLst>
      <p:ext uri="{BB962C8B-B14F-4D97-AF65-F5344CB8AC3E}">
        <p14:creationId xmlns:p14="http://schemas.microsoft.com/office/powerpoint/2010/main" val="3693059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AEBC1A8D-E693-4704-8E11-5AAB4B40BAE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55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Ventas Junio 2021 a Junio 2022</a:t>
            </a:r>
            <a:endParaRPr lang="es-ES" u="sng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E35052-A008-8482-7F3A-0C7403759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655638"/>
            <a:ext cx="11153775" cy="62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77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741398_TF55923798.potx" id="{4454A677-8E73-44E0-A68F-408C0C62B21B}" vid="{DE45F7DC-E4E5-496D-AA4D-4634ECE4CE4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purl.org/dc/elements/1.1/"/>
    <ds:schemaRef ds:uri="fb0879af-3eba-417a-a55a-ffe6dcd6ca77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vacaciones divertidas</Template>
  <TotalTime>0</TotalTime>
  <Words>629</Words>
  <Application>Microsoft Office PowerPoint</Application>
  <PresentationFormat>Panorámica</PresentationFormat>
  <Paragraphs>365</Paragraphs>
  <Slides>29</Slides>
  <Notes>2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Century Gothic</vt:lpstr>
      <vt:lpstr>Tema de Office</vt:lpstr>
      <vt:lpstr>Año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2021-05-04T04:32:31Z</dcterms:created>
  <dcterms:modified xsi:type="dcterms:W3CDTF">2022-07-05T01:01:49Z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